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66"/>
  </p:notesMasterIdLst>
  <p:handoutMasterIdLst>
    <p:handoutMasterId r:id="rId67"/>
  </p:handoutMasterIdLst>
  <p:sldIdLst>
    <p:sldId id="325" r:id="rId2"/>
    <p:sldId id="347" r:id="rId3"/>
    <p:sldId id="404" r:id="rId4"/>
    <p:sldId id="419" r:id="rId5"/>
    <p:sldId id="420" r:id="rId6"/>
    <p:sldId id="421" r:id="rId7"/>
    <p:sldId id="422" r:id="rId8"/>
    <p:sldId id="423" r:id="rId9"/>
    <p:sldId id="418" r:id="rId10"/>
    <p:sldId id="383" r:id="rId11"/>
    <p:sldId id="405" r:id="rId12"/>
    <p:sldId id="424" r:id="rId13"/>
    <p:sldId id="425" r:id="rId14"/>
    <p:sldId id="426" r:id="rId15"/>
    <p:sldId id="428" r:id="rId16"/>
    <p:sldId id="429" r:id="rId17"/>
    <p:sldId id="384" r:id="rId18"/>
    <p:sldId id="386" r:id="rId19"/>
    <p:sldId id="385" r:id="rId20"/>
    <p:sldId id="381" r:id="rId21"/>
    <p:sldId id="382" r:id="rId22"/>
    <p:sldId id="392" r:id="rId23"/>
    <p:sldId id="417" r:id="rId24"/>
    <p:sldId id="393" r:id="rId25"/>
    <p:sldId id="387" r:id="rId26"/>
    <p:sldId id="388" r:id="rId27"/>
    <p:sldId id="401" r:id="rId28"/>
    <p:sldId id="402" r:id="rId29"/>
    <p:sldId id="403" r:id="rId30"/>
    <p:sldId id="430" r:id="rId31"/>
    <p:sldId id="433" r:id="rId32"/>
    <p:sldId id="431" r:id="rId33"/>
    <p:sldId id="432" r:id="rId34"/>
    <p:sldId id="434" r:id="rId35"/>
    <p:sldId id="435" r:id="rId36"/>
    <p:sldId id="436" r:id="rId37"/>
    <p:sldId id="396" r:id="rId38"/>
    <p:sldId id="389" r:id="rId39"/>
    <p:sldId id="394" r:id="rId40"/>
    <p:sldId id="395" r:id="rId41"/>
    <p:sldId id="397" r:id="rId42"/>
    <p:sldId id="398" r:id="rId43"/>
    <p:sldId id="399" r:id="rId44"/>
    <p:sldId id="437" r:id="rId45"/>
    <p:sldId id="416" r:id="rId46"/>
    <p:sldId id="411" r:id="rId47"/>
    <p:sldId id="412" r:id="rId48"/>
    <p:sldId id="413" r:id="rId49"/>
    <p:sldId id="414" r:id="rId50"/>
    <p:sldId id="415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2922" autoAdjust="0"/>
  </p:normalViewPr>
  <p:slideViewPr>
    <p:cSldViewPr>
      <p:cViewPr varScale="1">
        <p:scale>
          <a:sx n="85" d="100"/>
          <a:sy n="85" d="100"/>
        </p:scale>
        <p:origin x="108" y="918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http://www.tempolimit-lichtgeschwindigkeit.de/galerie/galerie.html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0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http://lights.helloenjoy.com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5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See http://http.developer.nvidia.com/GPUGems3/gpugems3_ch24.html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6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22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65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http://filmicgames.com/archives/547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GCN </a:t>
            </a:r>
            <a:r>
              <a:rPr lang="de-DE" dirty="0" err="1" smtClean="0"/>
              <a:t>Architecture</a:t>
            </a:r>
            <a:r>
              <a:rPr lang="de-DE" dirty="0" smtClean="0"/>
              <a:t> Whitepaper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3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28-Nov-14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7 </a:t>
            </a:r>
            <a:r>
              <a:rPr lang="de-DE" dirty="0" smtClean="0"/>
              <a:t>–</a:t>
            </a:r>
            <a:r>
              <a:rPr lang="en-US" dirty="0" smtClean="0"/>
              <a:t> 28.11.2014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foreach</a:t>
            </a:r>
            <a:r>
              <a:rPr lang="de-DE" dirty="0" smtClean="0"/>
              <a:t> (</a:t>
            </a:r>
            <a:r>
              <a:rPr lang="de-DE" dirty="0" err="1" smtClean="0"/>
              <a:t>pixel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BRDF at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But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prerendered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informations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</a:t>
            </a:r>
            <a:r>
              <a:rPr lang="de-DE" dirty="0" err="1" smtClean="0"/>
              <a:t>Tracing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2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light </a:t>
            </a:r>
            <a:r>
              <a:rPr lang="de-DE" dirty="0" err="1" smtClean="0"/>
              <a:t>rays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direct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shadow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Second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light </a:t>
            </a:r>
            <a:r>
              <a:rPr lang="de-DE" dirty="0" err="1" smtClean="0"/>
              <a:t>bouncing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reflections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ambient</a:t>
            </a:r>
            <a:r>
              <a:rPr lang="de-DE" dirty="0" smtClean="0"/>
              <a:t> light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Realtime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4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surroundings</a:t>
            </a:r>
            <a:r>
              <a:rPr lang="de-DE" dirty="0" smtClean="0"/>
              <a:t> in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lights</a:t>
            </a:r>
            <a:r>
              <a:rPr lang="de-DE" dirty="0" smtClean="0"/>
              <a:t>, </a:t>
            </a:r>
            <a:r>
              <a:rPr lang="de-DE" dirty="0" err="1" smtClean="0"/>
              <a:t>instead</a:t>
            </a:r>
            <a:r>
              <a:rPr lang="de-DE" dirty="0" smtClean="0"/>
              <a:t> sample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Ignores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„High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32 </a:t>
            </a:r>
            <a:r>
              <a:rPr lang="de-DE" dirty="0" err="1" smtClean="0"/>
              <a:t>bits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HDR</a:t>
            </a:r>
            <a:endParaRPr lang="de-DE" dirty="0"/>
          </a:p>
        </p:txBody>
      </p:sp>
      <p:pic>
        <p:nvPicPr>
          <p:cNvPr id="16386" name="Picture 2" descr="http://fc06.deviantart.net/fs70/i/2012/001/e/5/the_sun_will_set_for_you_by_redxgirl135-d4kx3n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9000"/>
            <a:ext cx="3891980" cy="291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88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7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Subsurface-Scattering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Wavelength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 </a:t>
            </a:r>
            <a:r>
              <a:rPr lang="de-DE" dirty="0" err="1" smtClean="0"/>
              <a:t>Shortcomings</a:t>
            </a:r>
            <a:endParaRPr lang="de-DE" dirty="0"/>
          </a:p>
        </p:txBody>
      </p:sp>
      <p:pic>
        <p:nvPicPr>
          <p:cNvPr id="19458" name="Picture 2" descr="http://upload.wikimedia.org/wikipedia/commons/d/dd/WaterAndFlourSuspensionLiqu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2764701" cy="4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positive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028" name="Picture 4" descr="f_{\text{r}}(\omega_{\text{i}},\, \omega_{\text{r}}) \ge 0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1937358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4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Inverted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2050" name="Picture 2" descr="f_{\text{r}}(\omega_{\text{i}},\, \omega_{\text{r}}) = f_{\text{r}}(\omega_{\text{r}},\, \omega_{\text{i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103202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3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conserving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3074" name="Picture 2" descr="\forall \omega_{\text{i}},\, \int_\Omega f_{\text{r}}(\omega_{\text{i}},\, \omega_{\text{r}})\,\cos{\theta_{\text{r}}} d\omega_{\text{r}} \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420888"/>
            <a:ext cx="325600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8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1323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7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58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ighting</a:t>
            </a:r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 bwMode="auto">
          <a:xfrm flipV="1"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229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431" y="3434150"/>
            <a:ext cx="5555551" cy="10692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81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Exercise</a:t>
            </a:r>
            <a:r>
              <a:rPr lang="de-DE" dirty="0" smtClean="0"/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Transform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linear (</a:t>
            </a:r>
            <a:r>
              <a:rPr lang="de-DE" dirty="0" err="1" smtClean="0"/>
              <a:t>pow</a:t>
            </a:r>
            <a:r>
              <a:rPr lang="de-DE" dirty="0" smtClean="0"/>
              <a:t> 2.2)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reading</a:t>
            </a:r>
            <a:r>
              <a:rPr lang="de-DE" dirty="0" smtClean="0"/>
              <a:t> (also </a:t>
            </a:r>
            <a:r>
              <a:rPr lang="de-DE" dirty="0" err="1" smtClean="0"/>
              <a:t>allows</a:t>
            </a:r>
            <a:r>
              <a:rPr lang="de-DE" dirty="0" smtClean="0"/>
              <a:t> proper </a:t>
            </a:r>
            <a:r>
              <a:rPr lang="de-DE" dirty="0" err="1" smtClean="0"/>
              <a:t>filtering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in linear </a:t>
            </a:r>
            <a:r>
              <a:rPr lang="de-DE" dirty="0" err="1" smtClean="0"/>
              <a:t>space</a:t>
            </a:r>
            <a:r>
              <a:rPr lang="de-DE" dirty="0" smtClean="0"/>
              <a:t> (</a:t>
            </a:r>
            <a:r>
              <a:rPr lang="de-DE" dirty="0" err="1" smtClean="0"/>
              <a:t>gamma</a:t>
            </a:r>
            <a:r>
              <a:rPr lang="de-DE" dirty="0" smtClean="0"/>
              <a:t>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(</a:t>
            </a:r>
            <a:r>
              <a:rPr lang="de-DE" dirty="0" err="1" smtClean="0"/>
              <a:t>pow</a:t>
            </a:r>
            <a:r>
              <a:rPr lang="de-DE" dirty="0" smtClean="0"/>
              <a:t> 1 / 2.2)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sRGB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85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 &amp;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5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6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Lambertian</a:t>
            </a:r>
            <a:r>
              <a:rPr lang="de-DE" dirty="0"/>
              <a:t> </a:t>
            </a:r>
            <a:r>
              <a:rPr lang="de-DE" dirty="0" err="1" smtClean="0"/>
              <a:t>reflectance</a:t>
            </a:r>
            <a:r>
              <a:rPr lang="de-DE" dirty="0" smtClean="0"/>
              <a:t> / </a:t>
            </a:r>
            <a:r>
              <a:rPr lang="de-DE" dirty="0" err="1" smtClean="0"/>
              <a:t>Phong</a:t>
            </a:r>
            <a:r>
              <a:rPr lang="de-DE" dirty="0" smtClean="0"/>
              <a:t> diffuse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 = L*N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modern </a:t>
            </a:r>
            <a:r>
              <a:rPr lang="de-DE" dirty="0" err="1" smtClean="0"/>
              <a:t>engines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in Unreal Engine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01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06" y="2749550"/>
            <a:ext cx="2438400" cy="243840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615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79750"/>
            <a:ext cx="609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279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60700"/>
            <a:ext cx="60960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1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3099" y="1541463"/>
            <a:ext cx="5613428" cy="49688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36912"/>
            <a:ext cx="1787100" cy="20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  <p:pic>
        <p:nvPicPr>
          <p:cNvPr id="11266" name="Picture 2" descr="http://www.tempolimit-lichtgeschwindigkeit.de/galerie/sl21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0" y="1484313"/>
            <a:ext cx="6211093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4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23554" name="Picture 2" descr="http://upload.wikimedia.org/wikipedia/commons/thumb/a/a0/Poertschach_Johannes-Brahms-Promenade_Wasserspiegelung_Landesteg_18062013_522.jpg/1280px-Poertschach_Johannes-Brahms-Promenade_Wasserspiegelung_Landesteg_18062013_5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84011"/>
            <a:ext cx="7272808" cy="48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Schlick(</a:t>
            </a:r>
            <a:r>
              <a:rPr lang="de-DE" dirty="0" err="1" smtClean="0"/>
              <a:t>spec</a:t>
            </a:r>
            <a:r>
              <a:rPr lang="de-DE" dirty="0" smtClean="0"/>
              <a:t>, light, normal) = </a:t>
            </a:r>
            <a:r>
              <a:rPr lang="de-DE" dirty="0" err="1" smtClean="0"/>
              <a:t>spec</a:t>
            </a:r>
            <a:r>
              <a:rPr lang="de-DE" dirty="0" smtClean="0"/>
              <a:t> + (1 - </a:t>
            </a:r>
            <a:r>
              <a:rPr lang="de-DE" dirty="0" err="1" smtClean="0"/>
              <a:t>spec</a:t>
            </a:r>
            <a:r>
              <a:rPr lang="de-DE" dirty="0" smtClean="0"/>
              <a:t>) (1 - (light*normal))^5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Schlick Approximation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75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Model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556" y="2889830"/>
            <a:ext cx="8469301" cy="21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3094018"/>
            <a:ext cx="8640763" cy="174946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BRDF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25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D(h)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Portion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microfacets</a:t>
            </a:r>
            <a:r>
              <a:rPr lang="de-DE" dirty="0" smtClean="0"/>
              <a:t> </a:t>
            </a:r>
            <a:r>
              <a:rPr lang="de-DE" dirty="0" err="1" smtClean="0"/>
              <a:t>pointing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Trowbridge</a:t>
            </a:r>
            <a:r>
              <a:rPr lang="de-DE" dirty="0" smtClean="0"/>
              <a:t>-Reitz (</a:t>
            </a:r>
            <a:r>
              <a:rPr lang="de-DE" dirty="0"/>
              <a:t>GGX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smtClean="0"/>
              <a:t>α</a:t>
            </a:r>
            <a:r>
              <a:rPr lang="de-DE" dirty="0" smtClean="0"/>
              <a:t>: </a:t>
            </a:r>
            <a:r>
              <a:rPr lang="de-DE" dirty="0" err="1" smtClean="0"/>
              <a:t>Roughness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Distribution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4572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5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G(l, v, 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Cook-Torrance: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0" y="3573016"/>
            <a:ext cx="8896651" cy="281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2343667"/>
            <a:ext cx="8620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practice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/>
              <a:t>Gamma </a:t>
            </a:r>
            <a:r>
              <a:rPr lang="de-DE" dirty="0" err="1"/>
              <a:t>correction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Microfacet</a:t>
            </a:r>
            <a:r>
              <a:rPr lang="de-DE" dirty="0" smtClean="0"/>
              <a:t> BRDF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52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randomized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Reflected</a:t>
            </a:r>
            <a:r>
              <a:rPr lang="de-DE" dirty="0" smtClean="0"/>
              <a:t> 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3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4098" name="Picture 2" descr="http://filmicgames.com/Images/PolarizedDiffSpec/AllSpec/img-09-mai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Diffuse</a:t>
            </a:r>
            <a:endParaRPr lang="de-DE" dirty="0"/>
          </a:p>
        </p:txBody>
      </p:sp>
      <p:pic>
        <p:nvPicPr>
          <p:cNvPr id="5122" name="Picture 2" descr="http://filmicgames.com/Images/PolarizedDiffSpec/AllSpec/img-09-di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3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Starts </a:t>
            </a:r>
            <a:r>
              <a:rPr lang="de-DE" dirty="0" err="1" smtClean="0"/>
              <a:t>from</a:t>
            </a:r>
            <a:r>
              <a:rPr lang="de-DE" dirty="0" smtClean="0"/>
              <a:t> light </a:t>
            </a:r>
            <a:r>
              <a:rPr lang="de-DE" dirty="0" err="1" smtClean="0"/>
              <a:t>source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Looses </a:t>
            </a:r>
            <a:r>
              <a:rPr lang="de-DE" dirty="0" err="1" smtClean="0"/>
              <a:t>intensity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collission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Eventually</a:t>
            </a:r>
            <a:r>
              <a:rPr lang="de-DE" dirty="0" smtClean="0"/>
              <a:t> </a:t>
            </a:r>
            <a:r>
              <a:rPr lang="de-DE" dirty="0" err="1" smtClean="0"/>
              <a:t>reaches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12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6146" name="Picture 2" descr="http://filmicgames.com/Images/PolarizedDiffSpec/AllSpec/img-09-spe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18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endParaRPr lang="de-DE" dirty="0"/>
          </a:p>
        </p:txBody>
      </p:sp>
      <p:pic>
        <p:nvPicPr>
          <p:cNvPr id="7170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8194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58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38" y="1484313"/>
            <a:ext cx="668753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098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Metals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High </a:t>
            </a:r>
            <a:r>
              <a:rPr lang="de-DE" dirty="0" err="1" smtClean="0"/>
              <a:t>Specular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Dielectrics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Low </a:t>
            </a:r>
            <a:r>
              <a:rPr lang="de-DE" dirty="0" err="1" smtClean="0"/>
              <a:t>Specular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Note: </a:t>
            </a: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specified</a:t>
            </a:r>
            <a:r>
              <a:rPr lang="de-DE" dirty="0" smtClean="0"/>
              <a:t> at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Dielectrics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10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Typical</a:t>
            </a:r>
            <a:r>
              <a:rPr lang="de-DE" dirty="0" smtClean="0"/>
              <a:t> Setup: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Roughness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Normal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888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Precalculate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in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Incorporating</a:t>
            </a:r>
            <a:r>
              <a:rPr lang="de-DE" dirty="0" smtClean="0"/>
              <a:t> 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1096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00" y="1484313"/>
            <a:ext cx="8168013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99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interpolated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rough</a:t>
            </a:r>
            <a:r>
              <a:rPr lang="de-DE" dirty="0" smtClean="0"/>
              <a:t> </a:t>
            </a:r>
            <a:r>
              <a:rPr lang="de-DE" dirty="0" err="1" smtClean="0"/>
              <a:t>approximation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not </a:t>
            </a:r>
            <a:r>
              <a:rPr lang="de-DE" dirty="0" err="1" smtClean="0"/>
              <a:t>capture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01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As </a:t>
            </a:r>
            <a:r>
              <a:rPr lang="de-DE" dirty="0" err="1" smtClean="0"/>
              <a:t>done</a:t>
            </a:r>
            <a:r>
              <a:rPr lang="de-DE" dirty="0" smtClean="0"/>
              <a:t> in Unreal Engine 4, </a:t>
            </a:r>
            <a:r>
              <a:rPr lang="de-DE" dirty="0" err="1" smtClean="0"/>
              <a:t>Killzone</a:t>
            </a:r>
            <a:r>
              <a:rPr lang="de-DE" dirty="0" smtClean="0"/>
              <a:t> Shadow Fall,…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Deferred</a:t>
            </a:r>
            <a:r>
              <a:rPr lang="de-DE" dirty="0" smtClean="0"/>
              <a:t> Rendering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Raytrace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Interpolate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global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Reflection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12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1494166"/>
            <a:ext cx="8640763" cy="49491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Light </a:t>
            </a:r>
            <a:r>
              <a:rPr lang="de-DE" dirty="0" err="1" smtClean="0"/>
              <a:t>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858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notches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normally</a:t>
            </a:r>
            <a:r>
              <a:rPr lang="de-DE" dirty="0" smtClean="0"/>
              <a:t> </a:t>
            </a:r>
            <a:r>
              <a:rPr lang="de-DE" dirty="0" err="1" smtClean="0"/>
              <a:t>shadowed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Unless</a:t>
            </a:r>
            <a:r>
              <a:rPr lang="de-DE" dirty="0" smtClean="0"/>
              <a:t> </a:t>
            </a:r>
            <a:r>
              <a:rPr lang="de-DE" dirty="0" err="1" smtClean="0"/>
              <a:t>lit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exact</a:t>
            </a:r>
            <a:r>
              <a:rPr lang="de-DE" dirty="0" smtClean="0"/>
              <a:t> light </a:t>
            </a:r>
            <a:r>
              <a:rPr lang="de-DE" dirty="0" err="1" smtClean="0"/>
              <a:t>bounces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19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Filter after </a:t>
            </a:r>
            <a:r>
              <a:rPr lang="de-DE" dirty="0" err="1" smtClean="0"/>
              <a:t>rendering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Darken at sharp normal </a:t>
            </a:r>
            <a:r>
              <a:rPr lang="de-DE" dirty="0" err="1" smtClean="0"/>
              <a:t>changes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Screen Space </a:t>
            </a:r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  <p:pic>
        <p:nvPicPr>
          <p:cNvPr id="25604" name="Picture 4" descr="http://upload.wikimedia.org/wikipedia/commons/8/8b/Screen_space_ambient_occ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56" y="2333765"/>
            <a:ext cx="64389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62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dirty="0" err="1" smtClean="0"/>
              <a:t>Ambient</a:t>
            </a:r>
            <a:r>
              <a:rPr lang="de-DE" dirty="0" smtClean="0"/>
              <a:t> light“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Harmonic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Voxel</a:t>
            </a:r>
            <a:r>
              <a:rPr lang="de-DE" dirty="0" smtClean="0"/>
              <a:t> </a:t>
            </a:r>
            <a:r>
              <a:rPr lang="de-DE" dirty="0" err="1" smtClean="0"/>
              <a:t>Cone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Illumination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187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GPU </a:t>
            </a:r>
            <a:r>
              <a:rPr lang="de-DE" dirty="0" err="1" smtClean="0"/>
              <a:t>Internals</a:t>
            </a:r>
            <a:endParaRPr lang="de-DE" dirty="0"/>
          </a:p>
        </p:txBody>
      </p:sp>
      <p:pic>
        <p:nvPicPr>
          <p:cNvPr id="26626" name="Picture 2" descr="http://upload.wikimedia.org/wikipedia/commons/thumb/b/be/NVidia_GeForce_6600GT_AGP_with_GPU_2009-01-27.jpg/1920px-NVidia_GeForce_6600GT_AGP_with_GPU_2009-01-2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484313"/>
            <a:ext cx="7453312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93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bandwidth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extremely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Textures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Framebuffer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not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Most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streamed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Access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switching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83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Gigantic discrepancy from low-end to high-end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720 starts at 14.4 GB/s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PS4: </a:t>
            </a:r>
            <a:r>
              <a:rPr lang="de-DE" dirty="0" smtClean="0"/>
              <a:t>176 GB/s</a:t>
            </a:r>
            <a:endParaRPr lang="en-US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780 </a:t>
            </a:r>
            <a:r>
              <a:rPr lang="en-US" dirty="0" err="1" smtClean="0"/>
              <a:t>Ti</a:t>
            </a:r>
            <a:r>
              <a:rPr lang="en-US" dirty="0"/>
              <a:t>:</a:t>
            </a:r>
            <a:r>
              <a:rPr lang="en-US" dirty="0" smtClean="0"/>
              <a:t> 336 GB/s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14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Run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Dynamically</a:t>
            </a:r>
            <a:r>
              <a:rPr lang="de-DE" dirty="0" smtClean="0"/>
              <a:t> </a:t>
            </a:r>
            <a:r>
              <a:rPr lang="de-DE" dirty="0" err="1" smtClean="0"/>
              <a:t>scheduled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and</a:t>
            </a:r>
            <a:r>
              <a:rPr lang="de-DE" dirty="0" smtClean="0"/>
              <a:t> Fragments </a:t>
            </a:r>
            <a:r>
              <a:rPr lang="de-DE" dirty="0" err="1" smtClean="0"/>
              <a:t>Shaders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78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328" y="1484313"/>
            <a:ext cx="533375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Also </a:t>
            </a:r>
            <a:r>
              <a:rPr lang="de-DE" dirty="0" err="1" smtClean="0"/>
              <a:t>used</a:t>
            </a:r>
            <a:r>
              <a:rPr lang="de-DE" dirty="0" smtClean="0"/>
              <a:t> in CPUs (Hyperthreading)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different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stalled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78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Compiler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on</a:t>
            </a:r>
            <a:br>
              <a:rPr lang="de-DE" dirty="0" smtClean="0"/>
            </a:br>
            <a:r>
              <a:rPr lang="de-DE" dirty="0" smtClean="0"/>
              <a:t>multiple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pixels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instruction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Problem: Flow </a:t>
            </a:r>
            <a:r>
              <a:rPr lang="de-DE" dirty="0" err="1" smtClean="0"/>
              <a:t>control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Wrong</a:t>
            </a:r>
            <a:r>
              <a:rPr lang="de-DE" dirty="0" smtClean="0"/>
              <a:t> </a:t>
            </a:r>
            <a:r>
              <a:rPr lang="de-DE" dirty="0" err="1" smtClean="0"/>
              <a:t>paths</a:t>
            </a:r>
            <a:r>
              <a:rPr lang="de-DE" dirty="0" smtClean="0"/>
              <a:t> pseudo-</a:t>
            </a:r>
            <a:r>
              <a:rPr lang="de-DE" dirty="0" err="1" smtClean="0"/>
              <a:t>executed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all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in </a:t>
            </a:r>
            <a:r>
              <a:rPr lang="de-DE" dirty="0" err="1" smtClean="0"/>
              <a:t>one</a:t>
            </a:r>
            <a:r>
              <a:rPr lang="de-DE" dirty="0" smtClean="0"/>
              <a:t> pack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paths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variants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en-US" dirty="0"/>
              <a:t>Typically when you create a simple surface </a:t>
            </a:r>
            <a:r>
              <a:rPr lang="en-US" dirty="0" err="1"/>
              <a:t>shader</a:t>
            </a:r>
            <a:r>
              <a:rPr lang="en-US" dirty="0"/>
              <a:t>, it internally expands into 50 or so internal </a:t>
            </a:r>
            <a:r>
              <a:rPr lang="en-US" dirty="0" err="1"/>
              <a:t>shader</a:t>
            </a:r>
            <a:r>
              <a:rPr lang="en-US" dirty="0"/>
              <a:t> variants” (</a:t>
            </a:r>
            <a:r>
              <a:rPr lang="en-US" dirty="0" err="1"/>
              <a:t>Shader</a:t>
            </a:r>
            <a:r>
              <a:rPr lang="en-US" dirty="0"/>
              <a:t> Compilation in Unity 4.5)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13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 </a:t>
            </a:r>
            <a:r>
              <a:rPr lang="de-DE" dirty="0" err="1" smtClean="0"/>
              <a:t>Lights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color</a:t>
            </a:r>
            <a:r>
              <a:rPr lang="de-DE" dirty="0" smtClean="0"/>
              <a:t>/</a:t>
            </a:r>
            <a:r>
              <a:rPr lang="de-DE" dirty="0" err="1" smtClean="0"/>
              <a:t>intensity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218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prevent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Performance </a:t>
            </a:r>
            <a:r>
              <a:rPr lang="de-DE" dirty="0" err="1" smtClean="0"/>
              <a:t>dip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Parallelization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Biggest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trap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</a:t>
            </a:r>
            <a:r>
              <a:rPr lang="de-DE" dirty="0" err="1" smtClean="0"/>
              <a:t>calls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Send </a:t>
            </a:r>
            <a:r>
              <a:rPr lang="de-DE" dirty="0" err="1" smtClean="0"/>
              <a:t>little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never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GPU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&lt;-&gt; GPU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786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Normal </a:t>
            </a:r>
            <a:r>
              <a:rPr lang="de-DE" dirty="0" err="1"/>
              <a:t>Maps</a:t>
            </a:r>
            <a:endParaRPr lang="de-DE" dirty="0"/>
          </a:p>
        </p:txBody>
      </p:sp>
      <p:pic>
        <p:nvPicPr>
          <p:cNvPr id="5" name="Picture 2" descr="http://upload.wikimedia.org/wikipedia/commons/thumb/2/2e/Normal_map_example_with_scene_and_result.png/1280px-Normal_map_example_with_scene_and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3" y="3155331"/>
            <a:ext cx="4876707" cy="162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44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sorting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intersect</a:t>
            </a:r>
            <a:r>
              <a:rPr lang="de-DE" dirty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flat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sorting</a:t>
            </a:r>
            <a:r>
              <a:rPr lang="de-DE" dirty="0" smtClean="0"/>
              <a:t> not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problem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Performance </a:t>
            </a:r>
            <a:r>
              <a:rPr lang="de-DE" dirty="0" err="1" smtClean="0"/>
              <a:t>problem</a:t>
            </a:r>
            <a:r>
              <a:rPr lang="de-DE" dirty="0" smtClean="0"/>
              <a:t>: </a:t>
            </a:r>
            <a:r>
              <a:rPr lang="de-DE" dirty="0" err="1" smtClean="0"/>
              <a:t>Overdraw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Particles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180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Quaternions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Quaternions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Euler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Human </a:t>
            </a:r>
            <a:r>
              <a:rPr lang="de-DE" dirty="0" err="1" smtClean="0"/>
              <a:t>joints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restrictive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</a:t>
            </a:r>
            <a:r>
              <a:rPr lang="de-DE" dirty="0" err="1"/>
              <a:t>Skeletal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72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Just a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intensity</a:t>
            </a:r>
            <a:r>
              <a:rPr lang="de-DE" dirty="0" smtClean="0"/>
              <a:t>/</a:t>
            </a:r>
            <a:r>
              <a:rPr lang="de-DE" dirty="0" err="1" smtClean="0"/>
              <a:t>color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Directional</a:t>
            </a:r>
            <a:r>
              <a:rPr lang="de-DE" dirty="0" smtClean="0"/>
              <a:t> Light</a:t>
            </a:r>
            <a:endParaRPr lang="de-DE" dirty="0"/>
          </a:p>
        </p:txBody>
      </p:sp>
      <p:pic>
        <p:nvPicPr>
          <p:cNvPr id="15362" name="Picture 2" descr="http://upload.wikimedia.org/wikipedia/commons/1/1f/Transit_of_Venus_in_Front_of_the_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140968"/>
            <a:ext cx="4690840" cy="312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5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light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 </a:t>
            </a:r>
            <a:r>
              <a:rPr lang="de-DE" dirty="0" err="1" smtClean="0"/>
              <a:t>Lights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80928"/>
            <a:ext cx="4829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Bounces</a:t>
            </a:r>
            <a:endParaRPr lang="de-DE" dirty="0"/>
          </a:p>
        </p:txBody>
      </p:sp>
      <p:pic>
        <p:nvPicPr>
          <p:cNvPr id="14338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03181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919</Words>
  <Application>Microsoft Office PowerPoint</Application>
  <PresentationFormat>Bildschirmpräsentation (4:3)</PresentationFormat>
  <Paragraphs>356</Paragraphs>
  <Slides>64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9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Physically Based Rendering</vt:lpstr>
      <vt:lpstr>PowerPoint-Präsentation</vt:lpstr>
      <vt:lpstr>Light Sources</vt:lpstr>
      <vt:lpstr>Point Lights</vt:lpstr>
      <vt:lpstr>Directional Light</vt:lpstr>
      <vt:lpstr>Area Lights</vt:lpstr>
      <vt:lpstr>Bounces</vt:lpstr>
      <vt:lpstr>BRDF</vt:lpstr>
      <vt:lpstr>Path Tracing</vt:lpstr>
      <vt:lpstr>Realtime Lighting</vt:lpstr>
      <vt:lpstr>Image Based Lighting</vt:lpstr>
      <vt:lpstr>HDR</vt:lpstr>
      <vt:lpstr>BRDF</vt:lpstr>
      <vt:lpstr>BRDF Shortcomings</vt:lpstr>
      <vt:lpstr>BRDF</vt:lpstr>
      <vt:lpstr>BRDF</vt:lpstr>
      <vt:lpstr>BRDF</vt:lpstr>
      <vt:lpstr>Phong Lighting</vt:lpstr>
      <vt:lpstr>Phong Lighting</vt:lpstr>
      <vt:lpstr>Gamma</vt:lpstr>
      <vt:lpstr>sRGB</vt:lpstr>
      <vt:lpstr>Diffuse &amp; Specular</vt:lpstr>
      <vt:lpstr>Diffuse</vt:lpstr>
      <vt:lpstr>Specular</vt:lpstr>
      <vt:lpstr>Brick</vt:lpstr>
      <vt:lpstr>Brick</vt:lpstr>
      <vt:lpstr>Fresnel</vt:lpstr>
      <vt:lpstr>Fresnel</vt:lpstr>
      <vt:lpstr>Schlick Approximation</vt:lpstr>
      <vt:lpstr>Microfacet Model</vt:lpstr>
      <vt:lpstr>Microfacet BRDF</vt:lpstr>
      <vt:lpstr>Normal Distribution</vt:lpstr>
      <vt:lpstr>Geometry Factor</vt:lpstr>
      <vt:lpstr>Physically Based Rendering</vt:lpstr>
      <vt:lpstr>Polarization of Reflected Light</vt:lpstr>
      <vt:lpstr>Cardboard</vt:lpstr>
      <vt:lpstr>Cardboard Diffuse</vt:lpstr>
      <vt:lpstr>Cardboard Specular</vt:lpstr>
      <vt:lpstr>Metal</vt:lpstr>
      <vt:lpstr>Metal Specular</vt:lpstr>
      <vt:lpstr>Metal Diffuse</vt:lpstr>
      <vt:lpstr>Metals and Dielectrics</vt:lpstr>
      <vt:lpstr>Textures</vt:lpstr>
      <vt:lpstr>Incorporating Image Based Lighting</vt:lpstr>
      <vt:lpstr>Cube Maps</vt:lpstr>
      <vt:lpstr>Cube Maps</vt:lpstr>
      <vt:lpstr>Reflection Rendering</vt:lpstr>
      <vt:lpstr>Ambient Occlusion</vt:lpstr>
      <vt:lpstr>Screen Space Ambient Occlusion</vt:lpstr>
      <vt:lpstr>Global Illumination</vt:lpstr>
      <vt:lpstr>GPU Internals</vt:lpstr>
      <vt:lpstr>Memory</vt:lpstr>
      <vt:lpstr>Memory</vt:lpstr>
      <vt:lpstr>Vertex and Fragments Shaders</vt:lpstr>
      <vt:lpstr>PowerPoint-Präsentation</vt:lpstr>
      <vt:lpstr>SMT</vt:lpstr>
      <vt:lpstr>SIMD</vt:lpstr>
      <vt:lpstr>Parallelization</vt:lpstr>
      <vt:lpstr>CPU &lt;-&gt; GPU</vt:lpstr>
      <vt:lpstr>2.1 Normal Maps</vt:lpstr>
      <vt:lpstr>2.2 Particles</vt:lpstr>
      <vt:lpstr>2.3 Skeletal Animations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490</cp:revision>
  <dcterms:modified xsi:type="dcterms:W3CDTF">2014-11-28T01:52:50Z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